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6" r:id="rId1"/>
  </p:sldMasterIdLst>
  <p:notesMasterIdLst>
    <p:notesMasterId r:id="rId20"/>
  </p:notesMasterIdLst>
  <p:handoutMasterIdLst>
    <p:handoutMasterId r:id="rId21"/>
  </p:handoutMasterIdLst>
  <p:sldIdLst>
    <p:sldId id="287" r:id="rId2"/>
    <p:sldId id="288" r:id="rId3"/>
    <p:sldId id="257" r:id="rId4"/>
    <p:sldId id="258" r:id="rId5"/>
    <p:sldId id="261" r:id="rId6"/>
    <p:sldId id="264" r:id="rId7"/>
    <p:sldId id="265" r:id="rId8"/>
    <p:sldId id="284" r:id="rId9"/>
    <p:sldId id="267" r:id="rId10"/>
    <p:sldId id="268" r:id="rId11"/>
    <p:sldId id="285" r:id="rId12"/>
    <p:sldId id="269" r:id="rId13"/>
    <p:sldId id="270" r:id="rId14"/>
    <p:sldId id="272" r:id="rId15"/>
    <p:sldId id="276" r:id="rId16"/>
    <p:sldId id="277" r:id="rId17"/>
    <p:sldId id="283" r:id="rId18"/>
    <p:sldId id="289" r:id="rId19"/>
  </p:sldIdLst>
  <p:sldSz cx="11704638" cy="6583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843A4968-9E41-A24E-84C7-74BB8F260597}">
          <p14:sldIdLst>
            <p14:sldId id="287"/>
            <p14:sldId id="288"/>
          </p14:sldIdLst>
        </p14:section>
        <p14:section name="Guidelines" id="{6632C009-606C-664C-8521-D002C3D6E120}">
          <p14:sldIdLst>
            <p14:sldId id="257"/>
            <p14:sldId id="258"/>
            <p14:sldId id="261"/>
            <p14:sldId id="264"/>
          </p14:sldIdLst>
        </p14:section>
        <p14:section name="Text" id="{D5C1C1C5-5BE1-024B-98D0-1368B94FF345}">
          <p14:sldIdLst>
            <p14:sldId id="265"/>
            <p14:sldId id="284"/>
            <p14:sldId id="267"/>
            <p14:sldId id="268"/>
          </p14:sldIdLst>
        </p14:section>
        <p14:section name="Images" id="{22B33227-75C1-A744-A353-223B4D47A6EB}">
          <p14:sldIdLst>
            <p14:sldId id="285"/>
            <p14:sldId id="269"/>
            <p14:sldId id="270"/>
            <p14:sldId id="272"/>
          </p14:sldIdLst>
        </p14:section>
        <p14:section name="Charts" id="{A437AA86-3A62-A749-BE2B-CA69BF432F46}">
          <p14:sldIdLst>
            <p14:sldId id="276"/>
            <p14:sldId id="277"/>
          </p14:sldIdLst>
        </p14:section>
        <p14:section name="End cover" id="{02669FD8-B449-334D-B56C-FBD69678BDAB}">
          <p14:sldIdLst>
            <p14:sldId id="283"/>
            <p14:sldId id="28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07E0A"/>
    <a:srgbClr val="FEC200"/>
    <a:srgbClr val="002E45"/>
    <a:srgbClr val="2A512C"/>
    <a:srgbClr val="F8B66E"/>
    <a:srgbClr val="4C8026"/>
    <a:srgbClr val="009AB2"/>
    <a:srgbClr val="FACDCA"/>
    <a:srgbClr val="C14844"/>
    <a:srgbClr val="9AC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5" autoAdjust="0"/>
    <p:restoredTop sz="99386" autoAdjust="0"/>
  </p:normalViewPr>
  <p:slideViewPr>
    <p:cSldViewPr snapToGrid="0" snapToObjects="1">
      <p:cViewPr>
        <p:scale>
          <a:sx n="100" d="100"/>
          <a:sy n="100" d="100"/>
        </p:scale>
        <p:origin x="-256" y="-136"/>
      </p:cViewPr>
      <p:guideLst>
        <p:guide orient="horz" pos="3802"/>
        <p:guide orient="horz" pos="354"/>
        <p:guide orient="horz" pos="2170"/>
        <p:guide orient="horz" pos="954"/>
        <p:guide orient="horz" pos="1706"/>
        <p:guide orient="horz" pos="986"/>
        <p:guide orient="horz" pos="2074"/>
        <p:guide pos="391"/>
        <p:guide pos="6975"/>
        <p:guide pos="37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1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231045662903"/>
          <c:y val="0.04649082939527"/>
          <c:w val="0.514452412515373"/>
          <c:h val="0.9070183412094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</c:spPr>
          </c:dPt>
          <c:dPt>
            <c:idx val="1"/>
            <c:bubble3D val="0"/>
            <c:spPr>
              <a:solidFill>
                <a:schemeClr val="bg2"/>
              </a:solidFill>
            </c:spPr>
          </c:dPt>
          <c:dPt>
            <c:idx val="2"/>
            <c:bubble3D val="0"/>
            <c:spPr>
              <a:solidFill>
                <a:schemeClr val="tx2"/>
              </a:solidFill>
            </c:spPr>
          </c:dPt>
          <c:dPt>
            <c:idx val="3"/>
            <c:bubble3D val="0"/>
            <c:spPr>
              <a:solidFill>
                <a:schemeClr val="accent1"/>
              </a:solidFill>
            </c:spPr>
          </c:dPt>
          <c:dPt>
            <c:idx val="4"/>
            <c:bubble3D val="0"/>
            <c:spPr>
              <a:solidFill>
                <a:schemeClr val="accent2"/>
              </a:solidFill>
            </c:spPr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rgbClr val="831E29"/>
                </a:solidFill>
              </a:ln>
            </c:spPr>
          </c:dPt>
          <c:cat>
            <c:strRef>
              <c:f>Sheet1!$A$2:$A$7</c:f>
              <c:strCache>
                <c:ptCount val="6"/>
                <c:pt idx="0">
                  <c:v>Science</c:v>
                </c:pt>
                <c:pt idx="1">
                  <c:v>Innovations</c:v>
                </c:pt>
                <c:pt idx="2">
                  <c:v>C&amp;S</c:v>
                </c:pt>
                <c:pt idx="3">
                  <c:v>Direct</c:v>
                </c:pt>
                <c:pt idx="4">
                  <c:v>Indirect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5.0</c:v>
                </c:pt>
                <c:pt idx="5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l"/>
      <c:layout>
        <c:manualLayout>
          <c:xMode val="edge"/>
          <c:yMode val="edge"/>
          <c:x val="0.0162271805273834"/>
          <c:y val="0.0501191415500735"/>
          <c:w val="0.191555637188353"/>
          <c:h val="0.552868605258223"/>
        </c:manualLayout>
      </c:layout>
      <c:overlay val="0"/>
      <c:txPr>
        <a:bodyPr/>
        <a:lstStyle/>
        <a:p>
          <a:pPr>
            <a:defRPr sz="1400">
              <a:solidFill>
                <a:schemeClr val="accent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9674465870603"/>
          <c:y val="0.0492890995260663"/>
          <c:w val="0.594189374303736"/>
          <c:h val="0.90142180094786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</c:spPr>
          </c:dPt>
          <c:dPt>
            <c:idx val="1"/>
            <c:bubble3D val="0"/>
            <c:spPr>
              <a:solidFill>
                <a:schemeClr val="bg2"/>
              </a:solidFill>
            </c:spPr>
          </c:dPt>
          <c:dPt>
            <c:idx val="2"/>
            <c:bubble3D val="0"/>
            <c:spPr>
              <a:solidFill>
                <a:schemeClr val="tx2"/>
              </a:solidFill>
            </c:spPr>
          </c:dPt>
          <c:dPt>
            <c:idx val="3"/>
            <c:bubble3D val="0"/>
            <c:spPr>
              <a:solidFill>
                <a:schemeClr val="accent1"/>
              </a:solidFill>
            </c:spPr>
          </c:dPt>
          <c:dPt>
            <c:idx val="4"/>
            <c:bubble3D val="0"/>
            <c:spPr>
              <a:solidFill>
                <a:schemeClr val="accent2"/>
              </a:solidFill>
            </c:spPr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Sheet1!$A$2:$A$7</c:f>
              <c:strCache>
                <c:ptCount val="6"/>
                <c:pt idx="0">
                  <c:v>Science</c:v>
                </c:pt>
                <c:pt idx="1">
                  <c:v>Innovations</c:v>
                </c:pt>
                <c:pt idx="2">
                  <c:v>C&amp;S</c:v>
                </c:pt>
                <c:pt idx="3">
                  <c:v>Direct</c:v>
                </c:pt>
                <c:pt idx="4">
                  <c:v>Indirect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5.0</c:v>
                </c:pt>
                <c:pt idx="5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legend>
      <c:legendPos val="l"/>
      <c:layout>
        <c:manualLayout>
          <c:xMode val="edge"/>
          <c:yMode val="edge"/>
          <c:x val="0.0199937539197892"/>
          <c:y val="0.0277286168845308"/>
          <c:w val="0.228520932535446"/>
          <c:h val="0.558708970477709"/>
        </c:manualLayout>
      </c:layout>
      <c:overlay val="0"/>
      <c:txPr>
        <a:bodyPr/>
        <a:lstStyle/>
        <a:p>
          <a:pPr>
            <a:defRPr sz="1400">
              <a:solidFill>
                <a:srgbClr val="464749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2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87359699369567"/>
          <c:y val="0.044379296189872"/>
          <c:w val="0.941264030063043"/>
          <c:h val="0.8129414486696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2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2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2"/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Sheet1!$A$2:$A$7</c:f>
              <c:strCache>
                <c:ptCount val="6"/>
                <c:pt idx="0">
                  <c:v>Science</c:v>
                </c:pt>
                <c:pt idx="1">
                  <c:v>Innovations</c:v>
                </c:pt>
                <c:pt idx="2">
                  <c:v>C&amp;S</c:v>
                </c:pt>
                <c:pt idx="3">
                  <c:v>Direct</c:v>
                </c:pt>
                <c:pt idx="4">
                  <c:v>Indirect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8.200000000000001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5.0</c:v>
                </c:pt>
                <c:pt idx="5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01375624"/>
        <c:axId val="-2101372200"/>
      </c:barChart>
      <c:catAx>
        <c:axId val="-210137562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rgbClr val="97999C"/>
            </a:solidFill>
          </a:ln>
        </c:spPr>
        <c:txPr>
          <a:bodyPr/>
          <a:lstStyle/>
          <a:p>
            <a:pPr>
              <a:defRPr sz="1200">
                <a:solidFill>
                  <a:srgbClr val="464749"/>
                </a:solidFill>
              </a:defRPr>
            </a:pPr>
            <a:endParaRPr lang="en-US"/>
          </a:p>
        </c:txPr>
        <c:crossAx val="-2101372200"/>
        <c:crosses val="autoZero"/>
        <c:auto val="1"/>
        <c:lblAlgn val="ctr"/>
        <c:lblOffset val="100"/>
        <c:noMultiLvlLbl val="0"/>
      </c:catAx>
      <c:valAx>
        <c:axId val="-2101372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bg2"/>
            </a:solidFill>
          </a:ln>
        </c:spPr>
        <c:txPr>
          <a:bodyPr/>
          <a:lstStyle/>
          <a:p>
            <a:pPr>
              <a:defRPr sz="1200">
                <a:solidFill>
                  <a:srgbClr val="464749"/>
                </a:solidFill>
              </a:defRPr>
            </a:pPr>
            <a:endParaRPr lang="en-US"/>
          </a:p>
        </c:txPr>
        <c:crossAx val="-2101375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1CF24-3E30-6F45-8508-063136DBEC17}" type="datetimeFigureOut">
              <a:rPr lang="en-US" smtClean="0"/>
              <a:t>19/06/17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5ABA9-268C-904D-BA5F-A75B4C00F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525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CDAD1-720D-1246-90C4-930A0009B70D}" type="datetimeFigureOut">
              <a:rPr lang="en-US" smtClean="0"/>
              <a:t>19/06/17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9F813-9AFC-964D-A8FB-CF21BEE11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600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9F813-9AFC-964D-A8FB-CF21BEE11BA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9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620713" y="5192713"/>
            <a:ext cx="10452100" cy="927100"/>
          </a:xfrm>
        </p:spPr>
        <p:txBody>
          <a:bodyPr>
            <a:normAutofit/>
          </a:bodyPr>
          <a:lstStyle>
            <a:lvl1pPr>
              <a:defRPr sz="3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smtClean="0"/>
              <a:t>Joe </a:t>
            </a:r>
            <a:r>
              <a:rPr lang="en-GB" dirty="0" err="1" smtClean="0"/>
              <a:t>Bloggs</a:t>
            </a:r>
            <a:r>
              <a:rPr lang="en-GB" dirty="0" smtClean="0"/>
              <a:t>, June 27</a:t>
            </a:r>
            <a:endParaRPr lang="en-US" dirty="0"/>
          </a:p>
        </p:txBody>
      </p:sp>
      <p:sp>
        <p:nvSpPr>
          <p:cNvPr id="11" name="Title 8"/>
          <p:cNvSpPr>
            <a:spLocks noGrp="1"/>
          </p:cNvSpPr>
          <p:nvPr>
            <p:ph type="title" hasCustomPrompt="1"/>
          </p:nvPr>
        </p:nvSpPr>
        <p:spPr>
          <a:xfrm>
            <a:off x="620713" y="1881319"/>
            <a:ext cx="10457657" cy="1293681"/>
          </a:xfr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Headline here</a:t>
            </a:r>
            <a:endParaRPr lang="en-US" dirty="0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627063" y="3543300"/>
            <a:ext cx="10452100" cy="685800"/>
          </a:xfrm>
        </p:spPr>
        <p:txBody>
          <a:bodyPr anchor="t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Sub heading goes here</a:t>
            </a:r>
            <a:endParaRPr lang="en-US" dirty="0"/>
          </a:p>
        </p:txBody>
      </p:sp>
      <p:pic>
        <p:nvPicPr>
          <p:cNvPr id="3" name="Picture 2" descr="INTEGRATIVE NEUROIMAGING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101" y="561975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931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Full bleed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1704638" cy="6583363"/>
          </a:xfrm>
          <a:solidFill>
            <a:schemeClr val="bg2"/>
          </a:solidFill>
        </p:spPr>
        <p:txBody>
          <a:bodyPr anchor="ctr">
            <a:normAutofit/>
          </a:bodyPr>
          <a:lstStyle>
            <a:lvl1pPr algn="ctr"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2955612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hart+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2"/>
          <p:cNvSpPr>
            <a:spLocks noGrp="1"/>
          </p:cNvSpPr>
          <p:nvPr>
            <p:ph type="chart" sz="quarter" idx="20"/>
          </p:nvPr>
        </p:nvSpPr>
        <p:spPr>
          <a:xfrm>
            <a:off x="627063" y="2477134"/>
            <a:ext cx="6261469" cy="3550604"/>
          </a:xfrm>
        </p:spPr>
        <p:txBody>
          <a:bodyPr anchor="ctr">
            <a:normAutofit/>
          </a:bodyPr>
          <a:lstStyle>
            <a:lvl1pPr algn="ctr">
              <a:defRPr sz="180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7226300" y="2477135"/>
            <a:ext cx="3852070" cy="3558542"/>
          </a:xfr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2400">
                <a:solidFill>
                  <a:schemeClr val="accent1"/>
                </a:solidFill>
                <a:latin typeface="Arial"/>
                <a:cs typeface="Arial"/>
              </a:defRPr>
            </a:lvl1pPr>
            <a:lvl2pPr>
              <a:defRPr sz="1800">
                <a:latin typeface="Helvetica"/>
                <a:cs typeface="Helvetica"/>
              </a:defRPr>
            </a:lvl2pPr>
            <a:lvl3pPr>
              <a:defRPr sz="1600">
                <a:latin typeface="Helvetica"/>
                <a:cs typeface="Helvetica"/>
              </a:defRPr>
            </a:lvl3pPr>
            <a:lvl4pPr>
              <a:defRPr sz="1400">
                <a:latin typeface="Helvetica"/>
                <a:cs typeface="Helvetica"/>
              </a:defRPr>
            </a:lvl4pPr>
            <a:lvl5pPr>
              <a:defRPr sz="1400">
                <a:latin typeface="Helvetica"/>
                <a:cs typeface="Helvetica"/>
              </a:defRPr>
            </a:lvl5pPr>
          </a:lstStyle>
          <a:p>
            <a:pPr lvl="0"/>
            <a:r>
              <a:rPr lang="en-GB" dirty="0" smtClean="0"/>
              <a:t>24pt Body text here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 hasCustomPrompt="1"/>
          </p:nvPr>
        </p:nvSpPr>
        <p:spPr>
          <a:xfrm>
            <a:off x="626269" y="662759"/>
            <a:ext cx="10452101" cy="11386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25475" y="1801407"/>
            <a:ext cx="10453688" cy="543144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035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harts: 2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hart Placeholder 2"/>
          <p:cNvSpPr>
            <a:spLocks noGrp="1"/>
          </p:cNvSpPr>
          <p:nvPr>
            <p:ph type="chart" sz="quarter" idx="20"/>
          </p:nvPr>
        </p:nvSpPr>
        <p:spPr>
          <a:xfrm>
            <a:off x="627064" y="2477134"/>
            <a:ext cx="5081239" cy="3558541"/>
          </a:xfrm>
        </p:spPr>
        <p:txBody>
          <a:bodyPr anchor="ctr">
            <a:normAutofit/>
          </a:bodyPr>
          <a:lstStyle>
            <a:lvl1pPr algn="ctr">
              <a:defRPr sz="18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8" name="Chart Placeholder 2"/>
          <p:cNvSpPr>
            <a:spLocks noGrp="1"/>
          </p:cNvSpPr>
          <p:nvPr>
            <p:ph type="chart" sz="quarter" idx="22"/>
          </p:nvPr>
        </p:nvSpPr>
        <p:spPr>
          <a:xfrm>
            <a:off x="5997131" y="2477134"/>
            <a:ext cx="5081239" cy="3558541"/>
          </a:xfrm>
        </p:spPr>
        <p:txBody>
          <a:bodyPr anchor="ctr">
            <a:normAutofit/>
          </a:bodyPr>
          <a:lstStyle>
            <a:lvl1pPr algn="ctr">
              <a:defRPr sz="18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626269" y="662759"/>
            <a:ext cx="10452101" cy="11386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25475" y="1801407"/>
            <a:ext cx="5082828" cy="543144"/>
          </a:xfrm>
        </p:spPr>
        <p:txBody>
          <a:bodyPr>
            <a:normAutofit/>
          </a:bodyPr>
          <a:lstStyle>
            <a:lvl1pPr>
              <a:defRPr sz="3000" b="1">
                <a:solidFill>
                  <a:srgbClr val="464749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997131" y="1801407"/>
            <a:ext cx="5082828" cy="543144"/>
          </a:xfrm>
        </p:spPr>
        <p:txBody>
          <a:bodyPr>
            <a:normAutofit/>
          </a:bodyPr>
          <a:lstStyle>
            <a:lvl1pPr>
              <a:defRPr sz="3000" b="1">
                <a:solidFill>
                  <a:srgbClr val="464749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4893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End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1704638" cy="6583363"/>
          </a:xfrm>
          <a:noFill/>
        </p:spPr>
        <p:txBody>
          <a:bodyPr lIns="720000" tIns="0" rIns="720000" anchor="ctr" anchorCtr="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aseline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image. Then send to back to see titles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269" y="1236228"/>
            <a:ext cx="10452101" cy="1890581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620713" y="4673600"/>
            <a:ext cx="10452100" cy="1362075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@</a:t>
            </a:r>
            <a:r>
              <a:rPr lang="en-GB" dirty="0" err="1" smtClean="0"/>
              <a:t>twittername</a:t>
            </a:r>
            <a:endParaRPr lang="en-GB" dirty="0" smtClean="0"/>
          </a:p>
          <a:p>
            <a:pPr lvl="0"/>
            <a:r>
              <a:rPr lang="en-GB" dirty="0" err="1" smtClean="0"/>
              <a:t>linkedin.com</a:t>
            </a:r>
            <a:r>
              <a:rPr lang="en-GB" dirty="0" smtClean="0"/>
              <a:t>/</a:t>
            </a:r>
            <a:r>
              <a:rPr lang="en-GB" dirty="0" err="1" smtClean="0"/>
              <a:t>yourname</a:t>
            </a:r>
            <a:endParaRPr lang="en-GB" dirty="0" smtClean="0"/>
          </a:p>
          <a:p>
            <a:pPr lvl="0"/>
            <a:r>
              <a:rPr lang="en-GB" dirty="0" err="1" smtClean="0"/>
              <a:t>email@wellcome.ac.uk</a:t>
            </a:r>
            <a:endParaRPr lang="en-US" dirty="0"/>
          </a:p>
        </p:txBody>
      </p:sp>
      <p:pic>
        <p:nvPicPr>
          <p:cNvPr id="8" name="Picture 7" descr="INTEGRATIVE NEUROIMAGING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101" y="5166646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221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End slide v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1704638" cy="6583363"/>
          </a:xfrm>
          <a:noFill/>
        </p:spPr>
        <p:txBody>
          <a:bodyPr lIns="720000" tIns="0" rIns="720000" anchor="ctr" anchorCtr="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image. Then send to back to see titles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269" y="1236228"/>
            <a:ext cx="10452101" cy="1890581"/>
          </a:xfrm>
        </p:spPr>
        <p:txBody>
          <a:bodyPr anchor="t"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620713" y="4673600"/>
            <a:ext cx="10452100" cy="1362075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@</a:t>
            </a:r>
            <a:r>
              <a:rPr lang="en-GB" dirty="0" err="1" smtClean="0"/>
              <a:t>twittername</a:t>
            </a:r>
            <a:endParaRPr lang="en-GB" dirty="0" smtClean="0"/>
          </a:p>
          <a:p>
            <a:pPr lvl="0"/>
            <a:r>
              <a:rPr lang="en-GB" dirty="0" err="1" smtClean="0"/>
              <a:t>linkedin.com</a:t>
            </a:r>
            <a:r>
              <a:rPr lang="en-GB" dirty="0" smtClean="0"/>
              <a:t>/</a:t>
            </a:r>
            <a:r>
              <a:rPr lang="en-GB" dirty="0" err="1" smtClean="0"/>
              <a:t>yourname</a:t>
            </a:r>
            <a:endParaRPr lang="en-GB" dirty="0" smtClean="0"/>
          </a:p>
          <a:p>
            <a:pPr lvl="0"/>
            <a:r>
              <a:rPr lang="en-GB" dirty="0" err="1" smtClean="0"/>
              <a:t>email@wellcome.ac.uk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101" y="5166646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811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620713" y="5192713"/>
            <a:ext cx="10452100" cy="927100"/>
          </a:xfrm>
        </p:spPr>
        <p:txBody>
          <a:bodyPr>
            <a:norm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Joe </a:t>
            </a:r>
            <a:r>
              <a:rPr lang="en-GB" dirty="0" err="1" smtClean="0"/>
              <a:t>Bloggs</a:t>
            </a:r>
            <a:r>
              <a:rPr lang="en-GB" dirty="0" smtClean="0"/>
              <a:t>, June 27</a:t>
            </a:r>
            <a:endParaRPr lang="en-US" dirty="0"/>
          </a:p>
        </p:txBody>
      </p:sp>
      <p:sp>
        <p:nvSpPr>
          <p:cNvPr id="11" name="Title 8"/>
          <p:cNvSpPr>
            <a:spLocks noGrp="1"/>
          </p:cNvSpPr>
          <p:nvPr>
            <p:ph type="title" hasCustomPrompt="1"/>
          </p:nvPr>
        </p:nvSpPr>
        <p:spPr>
          <a:xfrm>
            <a:off x="620713" y="1881319"/>
            <a:ext cx="10457657" cy="1293681"/>
          </a:xfrm>
        </p:spPr>
        <p:txBody>
          <a:bodyPr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Headline here</a:t>
            </a:r>
            <a:endParaRPr lang="en-US" dirty="0"/>
          </a:p>
        </p:txBody>
      </p:sp>
      <p:sp>
        <p:nvSpPr>
          <p:cNvPr id="12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627063" y="3543300"/>
            <a:ext cx="10452100" cy="68580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 heading goes here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101" y="561975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2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015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+Subhead+Text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/>
          <p:cNvSpPr>
            <a:spLocks noGrp="1"/>
          </p:cNvSpPr>
          <p:nvPr>
            <p:ph type="title" hasCustomPrompt="1"/>
          </p:nvPr>
        </p:nvSpPr>
        <p:spPr>
          <a:xfrm>
            <a:off x="626269" y="662759"/>
            <a:ext cx="10452101" cy="11386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11" name="Content Placeholder 9"/>
          <p:cNvSpPr>
            <a:spLocks noGrp="1"/>
          </p:cNvSpPr>
          <p:nvPr>
            <p:ph sz="quarter" idx="13"/>
          </p:nvPr>
        </p:nvSpPr>
        <p:spPr>
          <a:xfrm>
            <a:off x="626267" y="2377472"/>
            <a:ext cx="10452103" cy="3658204"/>
          </a:xfrm>
        </p:spPr>
        <p:txBody>
          <a:bodyPr anchor="t" anchorCtr="0">
            <a:noAutofit/>
          </a:bodyPr>
          <a:lstStyle>
            <a:lvl1pPr marL="0" indent="0">
              <a:spcBef>
                <a:spcPts val="800"/>
              </a:spcBef>
              <a:buFont typeface="Arial"/>
              <a:buNone/>
              <a:defRPr sz="2400">
                <a:solidFill>
                  <a:schemeClr val="accent1"/>
                </a:solidFill>
              </a:defRPr>
            </a:lvl1pPr>
            <a:lvl2pPr marL="742950" indent="-28575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2pPr>
            <a:lvl3pPr marL="1143000" indent="-22860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3pPr>
            <a:lvl4pPr marL="1600200" indent="-22860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4pPr>
            <a:lvl5pPr marL="2057400" indent="-22860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25475" y="1801407"/>
            <a:ext cx="10453688" cy="543144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92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+Subhead+Textx2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/>
          <p:cNvSpPr>
            <a:spLocks noGrp="1"/>
          </p:cNvSpPr>
          <p:nvPr>
            <p:ph type="title" hasCustomPrompt="1"/>
          </p:nvPr>
        </p:nvSpPr>
        <p:spPr>
          <a:xfrm>
            <a:off x="626269" y="662759"/>
            <a:ext cx="10452101" cy="11386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11" name="Content Placeholder 9"/>
          <p:cNvSpPr>
            <a:spLocks noGrp="1"/>
          </p:cNvSpPr>
          <p:nvPr>
            <p:ph sz="quarter" idx="13"/>
          </p:nvPr>
        </p:nvSpPr>
        <p:spPr>
          <a:xfrm>
            <a:off x="626268" y="2377472"/>
            <a:ext cx="5045144" cy="3658204"/>
          </a:xfrm>
        </p:spPr>
        <p:txBody>
          <a:bodyPr anchor="t" anchorCtr="0">
            <a:noAutofit/>
          </a:bodyPr>
          <a:lstStyle>
            <a:lvl1pPr marL="0" indent="0">
              <a:spcBef>
                <a:spcPts val="800"/>
              </a:spcBef>
              <a:buFont typeface="Arial"/>
              <a:buNone/>
              <a:defRPr sz="2400">
                <a:solidFill>
                  <a:schemeClr val="accent1"/>
                </a:solidFill>
              </a:defRPr>
            </a:lvl1pPr>
            <a:lvl2pPr marL="742950" indent="-28575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2pPr>
            <a:lvl3pPr marL="1143000" indent="-22860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3pPr>
            <a:lvl4pPr marL="1600200" indent="-22860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4pPr>
            <a:lvl5pPr marL="2057400" indent="-22860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>
          <a:xfrm>
            <a:off x="6033226" y="2377472"/>
            <a:ext cx="5045144" cy="3658204"/>
          </a:xfrm>
        </p:spPr>
        <p:txBody>
          <a:bodyPr anchor="t" anchorCtr="0">
            <a:noAutofit/>
          </a:bodyPr>
          <a:lstStyle>
            <a:lvl1pPr marL="0" indent="0">
              <a:spcBef>
                <a:spcPts val="800"/>
              </a:spcBef>
              <a:buFont typeface="Arial"/>
              <a:buNone/>
              <a:defRPr sz="2400">
                <a:solidFill>
                  <a:schemeClr val="accent1"/>
                </a:solidFill>
              </a:defRPr>
            </a:lvl1pPr>
            <a:lvl2pPr marL="742950" indent="-28575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2pPr>
            <a:lvl3pPr marL="1143000" indent="-22860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3pPr>
            <a:lvl4pPr marL="1600200" indent="-22860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4pPr>
            <a:lvl5pPr marL="2057400" indent="-228600">
              <a:spcBef>
                <a:spcPts val="800"/>
              </a:spcBef>
              <a:buFont typeface="Arial"/>
              <a:buChar char="•"/>
              <a:defRPr sz="2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25475" y="1801407"/>
            <a:ext cx="10453688" cy="543144"/>
          </a:xfrm>
        </p:spPr>
        <p:txBody>
          <a:bodyPr>
            <a:normAutofit/>
          </a:bodyPr>
          <a:lstStyle>
            <a:lvl1pPr>
              <a:defRPr sz="3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21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Quo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5570538" y="787401"/>
            <a:ext cx="563562" cy="3962398"/>
            <a:chOff x="5464969" y="850901"/>
            <a:chExt cx="774700" cy="4373862"/>
          </a:xfrm>
        </p:grpSpPr>
        <p:sp>
          <p:nvSpPr>
            <p:cNvPr id="2" name="Rectangle 1"/>
            <p:cNvSpPr/>
            <p:nvPr userDrawn="1"/>
          </p:nvSpPr>
          <p:spPr>
            <a:xfrm>
              <a:off x="5464969" y="850901"/>
              <a:ext cx="774700" cy="158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464969" y="5066013"/>
              <a:ext cx="774700" cy="158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Placeholder 9"/>
          <p:cNvSpPr>
            <a:spLocks noGrp="1"/>
          </p:cNvSpPr>
          <p:nvPr>
            <p:ph type="title" hasCustomPrompt="1"/>
          </p:nvPr>
        </p:nvSpPr>
        <p:spPr>
          <a:xfrm>
            <a:off x="626269" y="1308100"/>
            <a:ext cx="10452101" cy="286637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lang="en-US" sz="4000" b="1" u="none" baseline="0" smtClean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“This is where a nice bold quote goes”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27063" y="5253038"/>
            <a:ext cx="10452100" cy="673672"/>
          </a:xfrm>
        </p:spPr>
        <p:txBody>
          <a:bodyPr>
            <a:normAutofit/>
          </a:bodyPr>
          <a:lstStyle>
            <a:lvl1pPr algn="ctr">
              <a:defRPr sz="24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 smtClean="0"/>
              <a:t>Attributed to…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10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ext+2 Images-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454900" y="2561867"/>
            <a:ext cx="3623470" cy="1629133"/>
          </a:xfrm>
          <a:noFill/>
        </p:spPr>
        <p:txBody>
          <a:bodyPr anchor="ctr">
            <a:normAutofit/>
          </a:bodyPr>
          <a:lstStyle>
            <a:lvl1pPr algn="ctr">
              <a:defRPr sz="2000" baseline="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31825" y="2499593"/>
            <a:ext cx="6365876" cy="3536083"/>
          </a:xfr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2400">
                <a:solidFill>
                  <a:srgbClr val="464749"/>
                </a:solidFill>
                <a:latin typeface="Arial"/>
                <a:cs typeface="Arial"/>
              </a:defRPr>
            </a:lvl1pPr>
            <a:lvl2pPr>
              <a:defRPr sz="1800">
                <a:latin typeface="Helvetica"/>
                <a:cs typeface="Helvetica"/>
              </a:defRPr>
            </a:lvl2pPr>
            <a:lvl3pPr>
              <a:defRPr sz="1600">
                <a:latin typeface="Helvetica"/>
                <a:cs typeface="Helvetica"/>
              </a:defRPr>
            </a:lvl3pPr>
            <a:lvl4pPr>
              <a:defRPr sz="1400">
                <a:latin typeface="Helvetica"/>
                <a:cs typeface="Helvetica"/>
              </a:defRPr>
            </a:lvl4pPr>
            <a:lvl5pPr>
              <a:defRPr sz="1400">
                <a:latin typeface="Helvetica"/>
                <a:cs typeface="Helvetica"/>
              </a:defRPr>
            </a:lvl5pPr>
          </a:lstStyle>
          <a:p>
            <a:pPr lvl="0"/>
            <a:r>
              <a:rPr lang="en-GB" dirty="0" smtClean="0"/>
              <a:t>24pt Body text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26269" y="662759"/>
            <a:ext cx="10452101" cy="11386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7454900" y="4406542"/>
            <a:ext cx="3623470" cy="1629133"/>
          </a:xfrm>
          <a:noFill/>
        </p:spPr>
        <p:txBody>
          <a:bodyPr anchor="ctr">
            <a:normAutofit/>
          </a:bodyPr>
          <a:lstStyle>
            <a:lvl1pPr algn="ctr">
              <a:defRPr sz="2000" baseline="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25475" y="1801407"/>
            <a:ext cx="10453688" cy="543144"/>
          </a:xfrm>
        </p:spPr>
        <p:txBody>
          <a:bodyPr>
            <a:normAutofit/>
          </a:bodyPr>
          <a:lstStyle>
            <a:lvl1pPr>
              <a:defRPr sz="3000" b="1">
                <a:solidFill>
                  <a:srgbClr val="464749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522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+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625475" y="2561867"/>
            <a:ext cx="5393529" cy="3473808"/>
          </a:xfrm>
          <a:noFill/>
        </p:spPr>
        <p:txBody>
          <a:bodyPr anchor="ctr">
            <a:normAutofit/>
          </a:bodyPr>
          <a:lstStyle>
            <a:lvl1pPr algn="ctr">
              <a:defRPr sz="2000" baseline="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388101" y="2499593"/>
            <a:ext cx="4691062" cy="3536083"/>
          </a:xfr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2400">
                <a:solidFill>
                  <a:srgbClr val="464749"/>
                </a:solidFill>
                <a:latin typeface="Arial"/>
                <a:cs typeface="Arial"/>
              </a:defRPr>
            </a:lvl1pPr>
            <a:lvl2pPr>
              <a:defRPr sz="1800">
                <a:latin typeface="Helvetica"/>
                <a:cs typeface="Helvetica"/>
              </a:defRPr>
            </a:lvl2pPr>
            <a:lvl3pPr>
              <a:defRPr sz="1600">
                <a:latin typeface="Helvetica"/>
                <a:cs typeface="Helvetica"/>
              </a:defRPr>
            </a:lvl3pPr>
            <a:lvl4pPr>
              <a:defRPr sz="1400">
                <a:latin typeface="Helvetica"/>
                <a:cs typeface="Helvetica"/>
              </a:defRPr>
            </a:lvl4pPr>
            <a:lvl5pPr>
              <a:defRPr sz="1400">
                <a:latin typeface="Helvetica"/>
                <a:cs typeface="Helvetica"/>
              </a:defRPr>
            </a:lvl5pPr>
          </a:lstStyle>
          <a:p>
            <a:pPr lvl="0"/>
            <a:r>
              <a:rPr lang="en-GB" dirty="0" smtClean="0"/>
              <a:t>24pt Body text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26269" y="662759"/>
            <a:ext cx="10452101" cy="11386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25475" y="1801407"/>
            <a:ext cx="10453688" cy="543144"/>
          </a:xfrm>
        </p:spPr>
        <p:txBody>
          <a:bodyPr>
            <a:normAutofit/>
          </a:bodyPr>
          <a:lstStyle>
            <a:lvl1pPr>
              <a:defRPr sz="3000" b="1">
                <a:solidFill>
                  <a:srgbClr val="464749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84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xt+2 Images-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5684841" y="2561867"/>
            <a:ext cx="2526849" cy="3473808"/>
          </a:xfrm>
          <a:noFill/>
        </p:spPr>
        <p:txBody>
          <a:bodyPr anchor="ctr">
            <a:normAutofit/>
          </a:bodyPr>
          <a:lstStyle>
            <a:lvl1pPr algn="ctr">
              <a:defRPr sz="2000" baseline="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551521" y="2561867"/>
            <a:ext cx="2526849" cy="3473808"/>
          </a:xfrm>
          <a:noFill/>
        </p:spPr>
        <p:txBody>
          <a:bodyPr anchor="ctr">
            <a:normAutofit/>
          </a:bodyPr>
          <a:lstStyle>
            <a:lvl1pPr algn="ctr">
              <a:defRPr sz="2000">
                <a:solidFill>
                  <a:srgbClr val="FF0F2D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Drag and drop/click icon to add image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26269" y="662759"/>
            <a:ext cx="10452101" cy="11386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Title here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25475" y="1801407"/>
            <a:ext cx="10453688" cy="543144"/>
          </a:xfrm>
        </p:spPr>
        <p:txBody>
          <a:bodyPr>
            <a:normAutofit/>
          </a:bodyPr>
          <a:lstStyle>
            <a:lvl1pPr>
              <a:defRPr sz="3000" b="1">
                <a:solidFill>
                  <a:srgbClr val="464749"/>
                </a:solidFill>
              </a:defRPr>
            </a:lvl1pPr>
          </a:lstStyle>
          <a:p>
            <a:pPr lvl="0"/>
            <a:r>
              <a:rPr lang="en-GB" dirty="0" smtClean="0"/>
              <a:t>Subheading here</a:t>
            </a:r>
            <a:endParaRPr lang="en-GB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631825" y="2499593"/>
            <a:ext cx="4691062" cy="3536083"/>
          </a:xfrm>
        </p:spPr>
        <p:txBody>
          <a:bodyPr anchor="t">
            <a:noAutofit/>
          </a:bodyPr>
          <a:lstStyle>
            <a:lvl1pPr>
              <a:spcBef>
                <a:spcPts val="1000"/>
              </a:spcBef>
              <a:defRPr sz="2400">
                <a:solidFill>
                  <a:srgbClr val="464749"/>
                </a:solidFill>
                <a:latin typeface="Arial"/>
                <a:cs typeface="Arial"/>
              </a:defRPr>
            </a:lvl1pPr>
            <a:lvl2pPr>
              <a:defRPr sz="1800">
                <a:latin typeface="Helvetica"/>
                <a:cs typeface="Helvetica"/>
              </a:defRPr>
            </a:lvl2pPr>
            <a:lvl3pPr>
              <a:defRPr sz="1600">
                <a:latin typeface="Helvetica"/>
                <a:cs typeface="Helvetica"/>
              </a:defRPr>
            </a:lvl3pPr>
            <a:lvl4pPr>
              <a:defRPr sz="1400">
                <a:latin typeface="Helvetica"/>
                <a:cs typeface="Helvetica"/>
              </a:defRPr>
            </a:lvl4pPr>
            <a:lvl5pPr>
              <a:defRPr sz="1400">
                <a:latin typeface="Helvetica"/>
                <a:cs typeface="Helvetica"/>
              </a:defRPr>
            </a:lvl5pPr>
          </a:lstStyle>
          <a:p>
            <a:pPr lvl="0"/>
            <a:r>
              <a:rPr lang="en-GB" dirty="0" smtClean="0"/>
              <a:t>24pt Body text here</a:t>
            </a:r>
          </a:p>
        </p:txBody>
      </p:sp>
    </p:spTree>
    <p:extLst>
      <p:ext uri="{BB962C8B-B14F-4D97-AF65-F5344CB8AC3E}">
        <p14:creationId xmlns:p14="http://schemas.microsoft.com/office/powerpoint/2010/main" val="2852239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993438" y="6140450"/>
            <a:ext cx="711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D3AE1879-E7C0-CA48-BB1D-37914B185E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626269" y="1741619"/>
            <a:ext cx="10452101" cy="10969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GB" dirty="0" smtClean="0"/>
              <a:t>Short, active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26269" y="2838582"/>
            <a:ext cx="10452100" cy="682493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 lvl="0"/>
            <a:r>
              <a:rPr lang="en-GB" dirty="0" smtClean="0"/>
              <a:t>Slightly more detailed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10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5" r:id="rId2"/>
    <p:sldLayoutId id="2147483728" r:id="rId3"/>
    <p:sldLayoutId id="2147483729" r:id="rId4"/>
    <p:sldLayoutId id="2147483782" r:id="rId5"/>
    <p:sldLayoutId id="2147483772" r:id="rId6"/>
    <p:sldLayoutId id="2147483783" r:id="rId7"/>
    <p:sldLayoutId id="2147483784" r:id="rId8"/>
    <p:sldLayoutId id="2147483738" r:id="rId9"/>
    <p:sldLayoutId id="2147483744" r:id="rId10"/>
    <p:sldLayoutId id="2147483747" r:id="rId11"/>
    <p:sldLayoutId id="2147483751" r:id="rId12"/>
    <p:sldLayoutId id="2147483761" r:id="rId13"/>
    <p:sldLayoutId id="2147483786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lang="en-GB" sz="4000" b="1" kern="1200" spc="-50" baseline="0" dirty="0" smtClean="0">
          <a:solidFill>
            <a:schemeClr val="tx1"/>
          </a:solidFill>
          <a:latin typeface="+mn-lt"/>
          <a:ea typeface="+mj-ea"/>
          <a:cs typeface="Wellcome Bold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 baseline="0">
          <a:solidFill>
            <a:schemeClr val="accent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tags" Target="../tags/tag11.xml"/><Relationship Id="rId12" Type="http://schemas.openxmlformats.org/officeDocument/2006/relationships/tags" Target="../tags/tag12.xml"/><Relationship Id="rId13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6" Type="http://schemas.openxmlformats.org/officeDocument/2006/relationships/tags" Target="../tags/tag6.xml"/><Relationship Id="rId7" Type="http://schemas.openxmlformats.org/officeDocument/2006/relationships/tags" Target="../tags/tag7.xml"/><Relationship Id="rId8" Type="http://schemas.openxmlformats.org/officeDocument/2006/relationships/tags" Target="../tags/tag8.xml"/><Relationship Id="rId9" Type="http://schemas.openxmlformats.org/officeDocument/2006/relationships/tags" Target="../tags/tag9.xml"/><Relationship Id="rId10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Version </a:t>
            </a:r>
            <a:r>
              <a:rPr lang="en-US" dirty="0" smtClean="0"/>
              <a:t>1.0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</a:t>
            </a:r>
            <a:r>
              <a:rPr lang="en-US" dirty="0" err="1"/>
              <a:t>PowerPoints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/>
              <a:t>the new brand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 bit of background, with some handy template </a:t>
            </a:r>
            <a:r>
              <a:rPr lang="en-US" dirty="0" smtClean="0"/>
              <a:t>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55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“Quotes are great for getting take-home messages across.”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Attributed to…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038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7" descr="man scientist.jpg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8" b="47996"/>
          <a:stretch/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Here’s an option that uses two images. Try not to use more than two images in a single slide. If you think you need to use more than that, consider separating them into separate slides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</a:t>
            </a:r>
            <a:r>
              <a:rPr lang="en-US" dirty="0" smtClean="0"/>
              <a:t>and </a:t>
            </a:r>
            <a:r>
              <a:rPr lang="en-US" dirty="0"/>
              <a:t>two images</a:t>
            </a:r>
          </a:p>
        </p:txBody>
      </p:sp>
      <p:pic>
        <p:nvPicPr>
          <p:cNvPr id="14" name="Picture Placeholder 10" descr="Lady with child.jpg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06" b="41478"/>
          <a:stretch/>
        </p:blipFill>
        <p:spPr>
          <a:xfrm>
            <a:off x="7455693" y="4406542"/>
            <a:ext cx="3623470" cy="162913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Subheading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842461"/>
      </p:ext>
    </p:extLst>
  </p:cSld>
  <p:clrMapOvr>
    <a:masterClrMapping/>
  </p:clrMapOvr>
  <p:transition xmlns:p14="http://schemas.microsoft.com/office/powerpoint/2010/main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7" descr="Lady scientist.jpg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6" b="3326"/>
          <a:stretch>
            <a:fillRect/>
          </a:stretch>
        </p:blipFill>
        <p:spPr/>
      </p:pic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Make sure you don’t stretch or distort images.</a:t>
            </a:r>
          </a:p>
          <a:p>
            <a:r>
              <a:rPr lang="en-US" dirty="0"/>
              <a:t>Use an image that’s not </a:t>
            </a:r>
            <a:r>
              <a:rPr lang="en-US" dirty="0" err="1"/>
              <a:t>pixellated</a:t>
            </a:r>
            <a:r>
              <a:rPr lang="en-US" dirty="0"/>
              <a:t>. It will look especially bad when presented on a large screen.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</a:t>
            </a:r>
            <a:r>
              <a:rPr lang="en-US" dirty="0" smtClean="0"/>
              <a:t>and </a:t>
            </a:r>
            <a:r>
              <a:rPr lang="en-US" dirty="0"/>
              <a:t>one image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Subheading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8079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7" descr="man scientist.jpg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" r="3433"/>
          <a:stretch>
            <a:fillRect/>
          </a:stretch>
        </p:blipFill>
        <p:spPr/>
      </p:pic>
      <p:pic>
        <p:nvPicPr>
          <p:cNvPr id="14" name="Picture Placeholder 10" descr="Lady with child.jpg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" r="3433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</a:t>
            </a:r>
            <a:r>
              <a:rPr lang="en-US" dirty="0" smtClean="0"/>
              <a:t>and </a:t>
            </a:r>
            <a:r>
              <a:rPr lang="en-US" dirty="0"/>
              <a:t>two images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Subheading goes here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lang="en-US" dirty="0"/>
              <a:t>Here’s an option that uses two images. Try not to use more than two images in a single slide. If you think you need to use more than that, consider separating them into separate slides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022470"/>
      </p:ext>
    </p:extLst>
  </p:cSld>
  <p:clrMapOvr>
    <a:masterClrMapping/>
  </p:clrMapOvr>
  <p:transition xmlns:p14="http://schemas.microsoft.com/office/powerpoint/2010/main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Lab.jpg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" b="4"/>
          <a:stretch>
            <a:fillRect/>
          </a:stretch>
        </p:blipFill>
        <p:spPr>
          <a:xfrm>
            <a:off x="0" y="0"/>
            <a:ext cx="11704638" cy="6583363"/>
          </a:xfrm>
        </p:spPr>
      </p:pic>
    </p:spTree>
    <p:extLst>
      <p:ext uri="{BB962C8B-B14F-4D97-AF65-F5344CB8AC3E}">
        <p14:creationId xmlns:p14="http://schemas.microsoft.com/office/powerpoint/2010/main" val="3043150366"/>
      </p:ext>
    </p:extLst>
  </p:cSld>
  <p:clrMapOvr>
    <a:masterClrMapping/>
  </p:clrMapOvr>
  <p:transition xmlns:p14="http://schemas.microsoft.com/office/powerpoint/2010/main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Placeholder 6"/>
          <p:cNvGraphicFramePr>
            <a:graphicFrameLocks noGrp="1"/>
          </p:cNvGraphicFramePr>
          <p:nvPr>
            <p:ph type="chart" sz="quarter" idx="20"/>
            <p:extLst>
              <p:ext uri="{D42A27DB-BD31-4B8C-83A1-F6EECF244321}">
                <p14:modId xmlns:p14="http://schemas.microsoft.com/office/powerpoint/2010/main" val="2902080394"/>
              </p:ext>
            </p:extLst>
          </p:nvPr>
        </p:nvGraphicFramePr>
        <p:xfrm>
          <a:off x="627063" y="2476500"/>
          <a:ext cx="6261100" cy="3551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The segments of your chart can easily be selected to use a colour from your theme/palette.</a:t>
            </a:r>
          </a:p>
          <a:p>
            <a:r>
              <a:rPr lang="en-GB" dirty="0"/>
              <a:t>Context to explain the results of your chart would be placed here.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31E29"/>
                </a:solidFill>
              </a:rPr>
              <a:t>Chart and text</a:t>
            </a:r>
            <a:endParaRPr lang="en-US" dirty="0">
              <a:solidFill>
                <a:srgbClr val="831E2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Pie chart</a:t>
            </a:r>
          </a:p>
        </p:txBody>
      </p:sp>
    </p:spTree>
    <p:extLst>
      <p:ext uri="{BB962C8B-B14F-4D97-AF65-F5344CB8AC3E}">
        <p14:creationId xmlns:p14="http://schemas.microsoft.com/office/powerpoint/2010/main" val="25528095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Placeholder 6"/>
          <p:cNvGraphicFramePr>
            <a:graphicFrameLocks noGrp="1"/>
          </p:cNvGraphicFramePr>
          <p:nvPr>
            <p:ph type="chart" sz="quarter" idx="20"/>
            <p:extLst>
              <p:ext uri="{D42A27DB-BD31-4B8C-83A1-F6EECF244321}">
                <p14:modId xmlns:p14="http://schemas.microsoft.com/office/powerpoint/2010/main" val="2969878001"/>
              </p:ext>
            </p:extLst>
          </p:nvPr>
        </p:nvGraphicFramePr>
        <p:xfrm>
          <a:off x="627063" y="2476500"/>
          <a:ext cx="5081587" cy="3559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Placeholder 6"/>
          <p:cNvGraphicFramePr>
            <a:graphicFrameLocks noGrp="1"/>
          </p:cNvGraphicFramePr>
          <p:nvPr>
            <p:ph type="chart" sz="quarter" idx="22"/>
            <p:extLst>
              <p:ext uri="{D42A27DB-BD31-4B8C-83A1-F6EECF244321}">
                <p14:modId xmlns:p14="http://schemas.microsoft.com/office/powerpoint/2010/main" val="3539305120"/>
              </p:ext>
            </p:extLst>
          </p:nvPr>
        </p:nvGraphicFramePr>
        <p:xfrm>
          <a:off x="5997575" y="2476500"/>
          <a:ext cx="5081588" cy="3559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charts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Donut chart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Bar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8142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twittername</a:t>
            </a:r>
            <a:endParaRPr lang="en-US" dirty="0"/>
          </a:p>
          <a:p>
            <a:r>
              <a:rPr lang="en-US" dirty="0" err="1"/>
              <a:t>Linkedin.com</a:t>
            </a:r>
            <a:r>
              <a:rPr lang="en-US" dirty="0"/>
              <a:t>/</a:t>
            </a:r>
            <a:r>
              <a:rPr lang="en-US" dirty="0" err="1"/>
              <a:t>yourname</a:t>
            </a:r>
            <a:endParaRPr lang="en-US" dirty="0"/>
          </a:p>
          <a:p>
            <a:r>
              <a:rPr lang="en-US" dirty="0" err="1"/>
              <a:t>email@wellcome.ac.uk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2049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twittername</a:t>
            </a:r>
            <a:endParaRPr lang="en-US" dirty="0"/>
          </a:p>
          <a:p>
            <a:r>
              <a:rPr lang="en-US" dirty="0" err="1"/>
              <a:t>Linkedin.com</a:t>
            </a:r>
            <a:r>
              <a:rPr lang="en-US" dirty="0"/>
              <a:t>/</a:t>
            </a:r>
            <a:r>
              <a:rPr lang="en-US" dirty="0" err="1"/>
              <a:t>yourname</a:t>
            </a:r>
            <a:endParaRPr lang="en-US" dirty="0"/>
          </a:p>
          <a:p>
            <a:r>
              <a:rPr lang="en-US" dirty="0" err="1"/>
              <a:t>email@wellcome.ac.uk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8660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Version </a:t>
            </a:r>
            <a:r>
              <a:rPr lang="en-US" dirty="0" smtClean="0"/>
              <a:t>1.0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</a:t>
            </a:r>
            <a:r>
              <a:rPr lang="en-US" dirty="0" err="1"/>
              <a:t>PowerPoints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/>
              <a:t>the new brand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 bit of background, with some handy template </a:t>
            </a:r>
            <a:r>
              <a:rPr lang="en-US" dirty="0" smtClean="0"/>
              <a:t>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388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These slides have been created to help you create your own </a:t>
            </a:r>
            <a:r>
              <a:rPr lang="en-US" dirty="0" err="1"/>
              <a:t>PowerPoints</a:t>
            </a:r>
            <a:r>
              <a:rPr lang="en-US" dirty="0"/>
              <a:t> in the new brand.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We’ve tested these slides </a:t>
            </a:r>
            <a:r>
              <a:rPr lang="en-US" dirty="0" smtClean="0"/>
              <a:t>to </a:t>
            </a:r>
            <a:r>
              <a:rPr lang="en-US" dirty="0"/>
              <a:t>make sure they are usable. You can adapt this PowerPoint presentation with your own content. 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Create </a:t>
            </a:r>
            <a:r>
              <a:rPr lang="en-US" dirty="0"/>
              <a:t>new slides and choose from the many different layout options and delete ones you don’t need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4701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tips for great talks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1" dirty="0"/>
              <a:t>Try the 10 / 20 / 30 rule</a:t>
            </a:r>
            <a:br>
              <a:rPr lang="en-US" b="1" dirty="0"/>
            </a:br>
            <a:r>
              <a:rPr lang="en-US" dirty="0"/>
              <a:t>That’s 10 slides, 20 minutes, no smaller than 30pt font.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Tell a story</a:t>
            </a:r>
            <a:br>
              <a:rPr lang="en-US" b="1" dirty="0"/>
            </a:br>
            <a:r>
              <a:rPr lang="en-US" dirty="0"/>
              <a:t>Share something at the beginning to draw in your listeners, then come back around to it at the end.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Keep it simple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Your slides </a:t>
            </a:r>
            <a:r>
              <a:rPr lang="en-US" dirty="0"/>
              <a:t>don’t need to contain every word you’re saying.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Practice!</a:t>
            </a:r>
            <a:br>
              <a:rPr lang="en-US" b="1" dirty="0"/>
            </a:br>
            <a:r>
              <a:rPr lang="en-US" dirty="0"/>
              <a:t>Try your presentation out with a colleague or friend - and time yourself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1293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Font, size and </a:t>
            </a:r>
            <a:r>
              <a:rPr lang="en-US" dirty="0" err="1" smtClean="0"/>
              <a:t>colour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font Arial is used for both titles and body copy </a:t>
            </a:r>
            <a:r>
              <a:rPr lang="en-US" dirty="0"/>
              <a:t>i</a:t>
            </a:r>
            <a:r>
              <a:rPr lang="en-US" dirty="0" smtClean="0"/>
              <a:t>n order for your presentation to display correctly and as you see it across all machines.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For </a:t>
            </a:r>
            <a:r>
              <a:rPr lang="en-US" dirty="0"/>
              <a:t>titles, use a </a:t>
            </a:r>
            <a:r>
              <a:rPr lang="en-US" dirty="0" smtClean="0"/>
              <a:t>minimum </a:t>
            </a:r>
            <a:r>
              <a:rPr lang="en-US" dirty="0"/>
              <a:t>font size of </a:t>
            </a:r>
            <a:r>
              <a:rPr lang="en-US" dirty="0" smtClean="0"/>
              <a:t>40pt.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For subheadings, use a maximum size of 30pt.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For body copy, use a minimum size of </a:t>
            </a:r>
            <a:r>
              <a:rPr lang="en-US" dirty="0" smtClean="0"/>
              <a:t>24pt.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Your unique Centre branded </a:t>
            </a:r>
            <a:r>
              <a:rPr lang="en-US" dirty="0" err="1"/>
              <a:t>colour</a:t>
            </a:r>
            <a:r>
              <a:rPr lang="en-US" dirty="0"/>
              <a:t> palette is </a:t>
            </a:r>
            <a:r>
              <a:rPr lang="en-US" dirty="0" smtClean="0"/>
              <a:t>flexible providing plenty of options for </a:t>
            </a:r>
            <a:r>
              <a:rPr lang="en-US" dirty="0" err="1" smtClean="0"/>
              <a:t>colour</a:t>
            </a:r>
            <a:r>
              <a:rPr lang="en-US" dirty="0" smtClean="0"/>
              <a:t> combinations in your presentation.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Choose the </a:t>
            </a:r>
            <a:r>
              <a:rPr lang="en-US" dirty="0" err="1"/>
              <a:t>colours</a:t>
            </a:r>
            <a:r>
              <a:rPr lang="en-US" dirty="0"/>
              <a:t> that appeal to you or that feel right for your audience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51862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Colour</a:t>
            </a:r>
            <a:r>
              <a:rPr lang="en-US" dirty="0" smtClean="0"/>
              <a:t> palette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These colours exist in your PowerPoint template theme. You can also add a specific colour from your palette by typing in the six-digit code (after the ‘#’ symbol) when choosing a colour. </a:t>
            </a:r>
          </a:p>
          <a:p>
            <a:endParaRPr lang="en-GB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Theme colours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Rounded Rectangle 4"/>
          <p:cNvSpPr/>
          <p:nvPr>
            <p:custDataLst>
              <p:tags r:id="rId1"/>
            </p:custDataLst>
          </p:nvPr>
        </p:nvSpPr>
        <p:spPr>
          <a:xfrm>
            <a:off x="649380" y="3861518"/>
            <a:ext cx="1334718" cy="133471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accent1"/>
                </a:solidFill>
              </a:rPr>
              <a:t>255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255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255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7" name="Rounded Rectangle 6"/>
          <p:cNvSpPr/>
          <p:nvPr>
            <p:custDataLst>
              <p:tags r:id="rId2"/>
            </p:custDataLst>
          </p:nvPr>
        </p:nvSpPr>
        <p:spPr>
          <a:xfrm>
            <a:off x="2150936" y="3861518"/>
            <a:ext cx="1334718" cy="1334718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bg1"/>
                </a:solidFill>
              </a:rPr>
              <a:t>131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30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41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>
            <p:custDataLst>
              <p:tags r:id="rId3"/>
            </p:custDataLst>
          </p:nvPr>
        </p:nvSpPr>
        <p:spPr>
          <a:xfrm>
            <a:off x="3652495" y="3861518"/>
            <a:ext cx="1334718" cy="1334718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accent1"/>
                </a:solidFill>
              </a:rPr>
              <a:t>198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198</a:t>
            </a:r>
          </a:p>
          <a:p>
            <a:r>
              <a:rPr lang="en-GB" sz="1200" dirty="0" smtClean="0">
                <a:solidFill>
                  <a:schemeClr val="accent1"/>
                </a:solidFill>
              </a:rPr>
              <a:t>198</a:t>
            </a:r>
            <a:endParaRPr lang="uk-UA" sz="1200" dirty="0">
              <a:solidFill>
                <a:schemeClr val="accent1"/>
              </a:solidFill>
            </a:endParaRPr>
          </a:p>
        </p:txBody>
      </p:sp>
      <p:sp>
        <p:nvSpPr>
          <p:cNvPr id="11" name="Rounded Rectangle 10"/>
          <p:cNvSpPr/>
          <p:nvPr>
            <p:custDataLst>
              <p:tags r:id="rId4"/>
            </p:custDataLst>
          </p:nvPr>
        </p:nvSpPr>
        <p:spPr>
          <a:xfrm>
            <a:off x="5154051" y="3861518"/>
            <a:ext cx="1334718" cy="1334718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bg1"/>
                </a:solidFill>
              </a:rPr>
              <a:t>0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155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178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>
            <p:custDataLst>
              <p:tags r:id="rId5"/>
            </p:custDataLst>
          </p:nvPr>
        </p:nvSpPr>
        <p:spPr>
          <a:xfrm>
            <a:off x="6655607" y="3861518"/>
            <a:ext cx="1334718" cy="133471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/>
              <a:t>70</a:t>
            </a:r>
          </a:p>
          <a:p>
            <a:r>
              <a:rPr lang="en-GB" sz="1200" dirty="0" smtClean="0"/>
              <a:t>71</a:t>
            </a:r>
          </a:p>
          <a:p>
            <a:r>
              <a:rPr lang="en-GB" sz="1200" dirty="0" smtClean="0"/>
              <a:t>73</a:t>
            </a:r>
            <a:endParaRPr lang="en-GB" sz="1200" dirty="0"/>
          </a:p>
        </p:txBody>
      </p:sp>
      <p:sp>
        <p:nvSpPr>
          <p:cNvPr id="15" name="Rounded Rectangle 14"/>
          <p:cNvSpPr/>
          <p:nvPr>
            <p:custDataLst>
              <p:tags r:id="rId6"/>
            </p:custDataLst>
          </p:nvPr>
        </p:nvSpPr>
        <p:spPr>
          <a:xfrm>
            <a:off x="8157163" y="3861518"/>
            <a:ext cx="1334718" cy="133471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bg1"/>
                </a:solidFill>
              </a:rPr>
              <a:t>0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0</a:t>
            </a:r>
          </a:p>
          <a:p>
            <a:r>
              <a:rPr lang="en-GB" sz="12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Rounded Rectangle 51"/>
          <p:cNvSpPr/>
          <p:nvPr>
            <p:custDataLst>
              <p:tags r:id="rId7"/>
            </p:custDataLst>
          </p:nvPr>
        </p:nvSpPr>
        <p:spPr>
          <a:xfrm>
            <a:off x="2150936" y="5296618"/>
            <a:ext cx="1334718" cy="332558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bg1"/>
                </a:solidFill>
              </a:rPr>
              <a:t>#831E29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4" name="Rounded Rectangle 53"/>
          <p:cNvSpPr/>
          <p:nvPr>
            <p:custDataLst>
              <p:tags r:id="rId8"/>
            </p:custDataLst>
          </p:nvPr>
        </p:nvSpPr>
        <p:spPr>
          <a:xfrm>
            <a:off x="649380" y="5305115"/>
            <a:ext cx="1334718" cy="32406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accent1"/>
                </a:solidFill>
              </a:rPr>
              <a:t>#FFFFFF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55" name="Rounded Rectangle 54"/>
          <p:cNvSpPr/>
          <p:nvPr>
            <p:custDataLst>
              <p:tags r:id="rId9"/>
            </p:custDataLst>
          </p:nvPr>
        </p:nvSpPr>
        <p:spPr>
          <a:xfrm>
            <a:off x="3652495" y="5305115"/>
            <a:ext cx="1334718" cy="324061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accent1"/>
                </a:solidFill>
              </a:rPr>
              <a:t>#</a:t>
            </a:r>
            <a:r>
              <a:rPr lang="fi-FI" sz="1200" dirty="0" smtClean="0">
                <a:solidFill>
                  <a:schemeClr val="accent1"/>
                </a:solidFill>
              </a:rPr>
              <a:t>C6C6C6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56" name="Rounded Rectangle 55"/>
          <p:cNvSpPr/>
          <p:nvPr>
            <p:custDataLst>
              <p:tags r:id="rId10"/>
            </p:custDataLst>
          </p:nvPr>
        </p:nvSpPr>
        <p:spPr>
          <a:xfrm>
            <a:off x="5154051" y="5305115"/>
            <a:ext cx="1334718" cy="324061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bg1"/>
                </a:solidFill>
              </a:rPr>
              <a:t>#009BB2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7" name="Rounded Rectangle 56"/>
          <p:cNvSpPr/>
          <p:nvPr>
            <p:custDataLst>
              <p:tags r:id="rId11"/>
            </p:custDataLst>
          </p:nvPr>
        </p:nvSpPr>
        <p:spPr>
          <a:xfrm>
            <a:off x="6655607" y="5305115"/>
            <a:ext cx="1334718" cy="32406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/>
              <a:t>#</a:t>
            </a:r>
            <a:r>
              <a:rPr lang="cs-CZ" sz="1200" dirty="0"/>
              <a:t>464749</a:t>
            </a:r>
            <a:endParaRPr lang="en-GB" sz="1200" dirty="0"/>
          </a:p>
        </p:txBody>
      </p:sp>
      <p:sp>
        <p:nvSpPr>
          <p:cNvPr id="58" name="Rounded Rectangle 57"/>
          <p:cNvSpPr/>
          <p:nvPr>
            <p:custDataLst>
              <p:tags r:id="rId12"/>
            </p:custDataLst>
          </p:nvPr>
        </p:nvSpPr>
        <p:spPr>
          <a:xfrm>
            <a:off x="8157163" y="5305115"/>
            <a:ext cx="1334718" cy="32406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200" dirty="0" smtClean="0">
                <a:solidFill>
                  <a:schemeClr val="bg1"/>
                </a:solidFill>
              </a:rPr>
              <a:t>#000000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969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Bulleted lists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600" dirty="0"/>
              <a:t>Bulleted lists can be a really useful way to get your point across.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/>
              <a:t>Try to keep to 3-6 bullet points per slide (aim for fewer if your bullet points contain long lines of text).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/>
              <a:t>Your slides should not contain everything you’re going to say – they should act as pointers instead.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3101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columns - text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is one potential layout </a:t>
            </a:r>
            <a:r>
              <a:rPr lang="en-US" dirty="0" smtClean="0"/>
              <a:t>to use. </a:t>
            </a:r>
            <a:endParaRPr lang="en-US" dirty="0"/>
          </a:p>
          <a:p>
            <a:r>
              <a:rPr lang="en-US" dirty="0"/>
              <a:t>It’s especially useful if you need a little bit of background on a topic, but then you want to pull out take-home messages to the right.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Keep </a:t>
            </a:r>
            <a:r>
              <a:rPr lang="en-US" dirty="0"/>
              <a:t>it short and simple. People want to listen to you, not hear you read your slides.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Try to keep it between 3-5 bullet points in this format.</a:t>
            </a:r>
          </a:p>
          <a:p>
            <a:pPr marL="342900" indent="-342900">
              <a:buFont typeface="Arial"/>
              <a:buChar char="•"/>
            </a:pPr>
            <a:r>
              <a:rPr lang="en-US" spc="-50" dirty="0"/>
              <a:t>If you need to use an </a:t>
            </a:r>
            <a:r>
              <a:rPr lang="en-US" spc="-50" dirty="0" smtClean="0"/>
              <a:t>image, </a:t>
            </a:r>
            <a:r>
              <a:rPr lang="en-US" spc="-50" dirty="0"/>
              <a:t>use one of the other </a:t>
            </a:r>
            <a:r>
              <a:rPr lang="en-US" spc="-50" dirty="0" smtClean="0"/>
              <a:t>formats.</a:t>
            </a:r>
            <a:endParaRPr lang="en-US" spc="-5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Points to remember:</a:t>
            </a:r>
          </a:p>
        </p:txBody>
      </p:sp>
    </p:spTree>
    <p:extLst>
      <p:ext uri="{BB962C8B-B14F-4D97-AF65-F5344CB8AC3E}">
        <p14:creationId xmlns:p14="http://schemas.microsoft.com/office/powerpoint/2010/main" val="2792049128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columns - text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Here </a:t>
            </a:r>
            <a:r>
              <a:rPr lang="en-US" dirty="0"/>
              <a:t>is another potential layout you could use. It’s especially useful if you have two areas you want to highlight, or two options you’d like to present.</a:t>
            </a:r>
          </a:p>
          <a:p>
            <a:r>
              <a:rPr lang="en-US" dirty="0"/>
              <a:t>Ideally keep it to no more than 50 words in each column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Here </a:t>
            </a:r>
            <a:r>
              <a:rPr lang="en-US" dirty="0"/>
              <a:t>is another potential layout you could use. It’s especially useful if you have two areas you want to highlight, or two options you’d like to present.</a:t>
            </a:r>
          </a:p>
          <a:p>
            <a:r>
              <a:rPr lang="en-US" dirty="0"/>
              <a:t>Ideally keep it to no more than 50 words in each column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3AE1879-E7C0-CA48-BB1D-37914B185EA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Subheading if needed (keep to one line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933732"/>
      </p:ext>
    </p:extLst>
  </p:cSld>
  <p:clrMapOvr>
    <a:masterClrMapping/>
  </p:clrMapOvr>
  <p:transition xmlns:p14="http://schemas.microsoft.com/office/powerpoint/2010/main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EMEID" val="3"/>
</p:tagLst>
</file>

<file path=ppt/theme/theme1.xml><?xml version="1.0" encoding="utf-8"?>
<a:theme xmlns:a="http://schemas.openxmlformats.org/drawingml/2006/main" name="Office Theme">
  <a:themeElements>
    <a:clrScheme name="WC_IN2">
      <a:dk1>
        <a:srgbClr val="831E29"/>
      </a:dk1>
      <a:lt1>
        <a:sysClr val="window" lastClr="FFFFFF"/>
      </a:lt1>
      <a:dk2>
        <a:srgbClr val="118AA3"/>
      </a:dk2>
      <a:lt2>
        <a:srgbClr val="BABABA"/>
      </a:lt2>
      <a:accent1>
        <a:srgbClr val="464749"/>
      </a:accent1>
      <a:accent2>
        <a:srgbClr val="000000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51B2C3"/>
      </a:hlink>
      <a:folHlink>
        <a:srgbClr val="90C87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0BFCE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6865</TotalTime>
  <Words>753</Words>
  <Application>Microsoft Macintosh PowerPoint</Application>
  <PresentationFormat>Custom</PresentationFormat>
  <Paragraphs>110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Creating PowerPoints in the new brand</vt:lpstr>
      <vt:lpstr>Creating PowerPoints in the new brand</vt:lpstr>
      <vt:lpstr>Introduction</vt:lpstr>
      <vt:lpstr>Four tips for great talks</vt:lpstr>
      <vt:lpstr>Font, size and colour</vt:lpstr>
      <vt:lpstr>Colour palette</vt:lpstr>
      <vt:lpstr>Bulleted lists</vt:lpstr>
      <vt:lpstr>Two columns - text</vt:lpstr>
      <vt:lpstr>Two columns - text</vt:lpstr>
      <vt:lpstr>“Quotes are great for getting take-home messages across.”</vt:lpstr>
      <vt:lpstr>Text and two images</vt:lpstr>
      <vt:lpstr>Text and one image</vt:lpstr>
      <vt:lpstr>Text and two images</vt:lpstr>
      <vt:lpstr>PowerPoint Presentation</vt:lpstr>
      <vt:lpstr>Chart and text</vt:lpstr>
      <vt:lpstr>Two charts</vt:lpstr>
      <vt:lpstr>Thank you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</dc:creator>
  <cp:lastModifiedBy>Shray Vaidya</cp:lastModifiedBy>
  <cp:revision>416</cp:revision>
  <cp:lastPrinted>2016-06-24T10:07:51Z</cp:lastPrinted>
  <dcterms:created xsi:type="dcterms:W3CDTF">2016-06-14T08:19:21Z</dcterms:created>
  <dcterms:modified xsi:type="dcterms:W3CDTF">2017-06-19T16:25:20Z</dcterms:modified>
</cp:coreProperties>
</file>